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Noto Sans TC" panose="020B0604020202020204" charset="-128"/>
      <p:regular r:id="rId11"/>
    </p:embeddedFont>
    <p:embeddedFont>
      <p:font typeface="Sora Medium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0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37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6084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Stemming the Tide: A Data-Driven Approach to Employee Attrition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presentation outlines a Power BI project focused on understanding and mitigating employee attrition within our organization, leveraging data for strategic growth.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37291"/>
            <a:ext cx="114489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Understanding Attrition: Why It Matters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99698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150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Cost Implications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640580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High attrition leads to significant recruitment, onboarding, and training expenses, impacting profitability.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299698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4150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Productivity Loss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4640580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Loss of experienced talent disrupts operations, reduces institutional knowledge, and hinders project continuity.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29969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4150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Morale &amp; Culture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4640580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Frequent departures can negatively affect remaining employees' morale and overall company culture.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350258-D199-D9AD-7CB0-1D1BA1D9FCD9}"/>
              </a:ext>
            </a:extLst>
          </p:cNvPr>
          <p:cNvSpPr/>
          <p:nvPr/>
        </p:nvSpPr>
        <p:spPr>
          <a:xfrm>
            <a:off x="12740185" y="7676866"/>
            <a:ext cx="1835624" cy="450376"/>
          </a:xfrm>
          <a:prstGeom prst="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32811"/>
            <a:ext cx="83340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Power BI: Our Analytical Lens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85824"/>
            <a:ext cx="625828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Our Power BI dashboard integrates diverse HR data points, from tenure and performance to compensation and departmental demographics. This comprehensive view allows for detailed analysis of attrition trends.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441508"/>
            <a:ext cx="625828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interactive nature of Power BI enables drill-down capabilities, revealing underlying factors contributing to employee departures and highlighting critical areas for intervention.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094" y="2836902"/>
            <a:ext cx="6231017" cy="36046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708944-5ED4-8904-7828-7A1524C05178}"/>
              </a:ext>
            </a:extLst>
          </p:cNvPr>
          <p:cNvSpPr/>
          <p:nvPr/>
        </p:nvSpPr>
        <p:spPr>
          <a:xfrm>
            <a:off x="12740185" y="7676866"/>
            <a:ext cx="1835624" cy="450376"/>
          </a:xfrm>
          <a:prstGeom prst="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1506"/>
            <a:ext cx="77329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Findings from the Data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797260"/>
            <a:ext cx="3382447" cy="283488"/>
          </a:xfrm>
          <a:prstGeom prst="roundRect">
            <a:avLst>
              <a:gd name="adj" fmla="val 12002"/>
            </a:avLst>
          </a:prstGeom>
          <a:solidFill>
            <a:srgbClr val="26262B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97260"/>
            <a:ext cx="811768" cy="28348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346258" y="3797260"/>
            <a:ext cx="60614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24%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36411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Employees with </a:t>
            </a: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less than 2 years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tenure.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5893" y="3797260"/>
            <a:ext cx="3440549" cy="283488"/>
          </a:xfrm>
          <a:prstGeom prst="roundRect">
            <a:avLst>
              <a:gd name="adj" fmla="val 12002"/>
            </a:avLst>
          </a:prstGeom>
          <a:solidFill>
            <a:srgbClr val="26262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797260"/>
            <a:ext cx="619244" cy="28348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846463" y="3797260"/>
            <a:ext cx="54804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18%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436411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Attrition rate in the </a:t>
            </a: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Sales Department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677995" y="3797260"/>
            <a:ext cx="3447336" cy="283488"/>
          </a:xfrm>
          <a:prstGeom prst="roundRect">
            <a:avLst>
              <a:gd name="adj" fmla="val 12002"/>
            </a:avLst>
          </a:prstGeom>
          <a:solidFill>
            <a:srgbClr val="26262B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797260"/>
            <a:ext cx="413623" cy="28348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3295352" y="3797260"/>
            <a:ext cx="54125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12%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436411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Of employees citing </a:t>
            </a: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lack of growth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as a reason for leaving.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93790" y="53450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Our analysis reveals specific patterns in attrition across tenure, departments, and expressed reasons for departure.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286571-857B-E7EF-C0AB-80DCB425BF4F}"/>
              </a:ext>
            </a:extLst>
          </p:cNvPr>
          <p:cNvSpPr/>
          <p:nvPr/>
        </p:nvSpPr>
        <p:spPr>
          <a:xfrm>
            <a:off x="12740185" y="7676866"/>
            <a:ext cx="1835624" cy="450376"/>
          </a:xfrm>
          <a:prstGeom prst="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450" y="434102"/>
            <a:ext cx="6021229" cy="493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Identifying Attrition Hotspots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1243013"/>
            <a:ext cx="13525500" cy="75742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2450" y="8994815"/>
            <a:ext cx="13525500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chart visualizes attrition rates by department, clearly indicating areas requiring immediate attention and targeted retention strategies.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83CE5F-3F90-7716-AD16-5DB82093B5C0}"/>
              </a:ext>
            </a:extLst>
          </p:cNvPr>
          <p:cNvSpPr/>
          <p:nvPr/>
        </p:nvSpPr>
        <p:spPr>
          <a:xfrm>
            <a:off x="12740185" y="7676866"/>
            <a:ext cx="1835624" cy="450376"/>
          </a:xfrm>
          <a:prstGeom prst="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23837"/>
            <a:ext cx="128601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Strategic Interventions &amp;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86244"/>
            <a:ext cx="4196358" cy="2819519"/>
          </a:xfrm>
          <a:prstGeom prst="roundRect">
            <a:avLst>
              <a:gd name="adj" fmla="val 5189"/>
            </a:avLst>
          </a:prstGeom>
          <a:noFill/>
          <a:ln w="30480">
            <a:solidFill>
              <a:srgbClr val="3F3F44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3286244"/>
            <a:ext cx="121920" cy="281951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42524" y="3543538"/>
            <a:ext cx="33285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Enhanced Career Paths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42524" y="4033957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Develop clear progression frameworks and mentorship programs to foster internal growth and reduce departures due to limited opportunities.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3286244"/>
            <a:ext cx="4196358" cy="2819519"/>
          </a:xfrm>
          <a:prstGeom prst="roundRect">
            <a:avLst>
              <a:gd name="adj" fmla="val 5189"/>
            </a:avLst>
          </a:prstGeom>
          <a:noFill/>
          <a:ln w="30480">
            <a:solidFill>
              <a:srgbClr val="3F3F44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482" y="3286244"/>
            <a:ext cx="121920" cy="281951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565696" y="3543538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Targeted Compensation Review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565696" y="4388287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Conduct competitive salary benchmarking for high-attrition roles to ensure our offerings remain attractive in the market.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640133" y="3286244"/>
            <a:ext cx="4196358" cy="2819519"/>
          </a:xfrm>
          <a:prstGeom prst="roundRect">
            <a:avLst>
              <a:gd name="adj" fmla="val 5189"/>
            </a:avLst>
          </a:prstGeom>
          <a:noFill/>
          <a:ln w="30480">
            <a:solidFill>
              <a:srgbClr val="3F3F44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9653" y="3286244"/>
            <a:ext cx="121920" cy="281951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988868" y="3543538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Improved Management Training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988868" y="4388287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Invest in leadership development focused on effective communication, feedback, and employee engagement strategies.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AE5AEC-3E91-870E-C412-E3987A62C4E4}"/>
              </a:ext>
            </a:extLst>
          </p:cNvPr>
          <p:cNvSpPr/>
          <p:nvPr/>
        </p:nvSpPr>
        <p:spPr>
          <a:xfrm>
            <a:off x="12740185" y="7676866"/>
            <a:ext cx="1835624" cy="450376"/>
          </a:xfrm>
          <a:prstGeom prst="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8911"/>
            <a:ext cx="129837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Measuring Success: KPIs &amp; Future Monitoring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7131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Our success in reducing attrition will be continuously monitored through key performance indicators (KPIs) tracked in Power BI.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478042" y="4426625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5%</a:t>
            </a:r>
            <a:endParaRPr lang="en-US" sz="44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32" y="3008948"/>
            <a:ext cx="3402330" cy="340233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669476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Reduction in overall attrition rate within 12 months.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4426625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10%</a:t>
            </a:r>
            <a:endParaRPr lang="en-US" sz="4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035" y="3008948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35893" y="6694765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Increase in average employee tenure.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10362248" y="4426625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80%</a:t>
            </a:r>
            <a:endParaRPr lang="en-US" sz="44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138" y="3008948"/>
            <a:ext cx="3402330" cy="340233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677995" y="669476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Internal promotion rate as a percentage of open positions.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76F2A5-3DE8-5516-6CEC-FD00560390CB}"/>
              </a:ext>
            </a:extLst>
          </p:cNvPr>
          <p:cNvSpPr/>
          <p:nvPr/>
        </p:nvSpPr>
        <p:spPr>
          <a:xfrm>
            <a:off x="12740185" y="7676866"/>
            <a:ext cx="1835624" cy="450376"/>
          </a:xfrm>
          <a:prstGeom prst="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79821"/>
            <a:ext cx="77970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Next Steps &amp; Call to Action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422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Review and approve proposed retention strategies.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98442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Allocate resources for implementation of pilot programs in high-attrition departments.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266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Establish quarterly review meetings using the Power BI dashboard to track progress and adjust strategies.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688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Engage department heads for specific feedback and localized retention initiatives.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868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By acting decisively, we can transform attrition challenges into opportunities for growth and a stronger workforce.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B92018-8C83-CDDB-0055-858F33EDC5C3}"/>
              </a:ext>
            </a:extLst>
          </p:cNvPr>
          <p:cNvSpPr/>
          <p:nvPr/>
        </p:nvSpPr>
        <p:spPr>
          <a:xfrm>
            <a:off x="12740185" y="7676866"/>
            <a:ext cx="1835624" cy="450376"/>
          </a:xfrm>
          <a:prstGeom prst="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433</Words>
  <Application>Microsoft Office PowerPoint</Application>
  <PresentationFormat>Custom</PresentationFormat>
  <Paragraphs>51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Noto Sans TC</vt:lpstr>
      <vt:lpstr>Sora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Upal Pramanik</cp:lastModifiedBy>
  <cp:revision>2</cp:revision>
  <dcterms:created xsi:type="dcterms:W3CDTF">2025-07-13T11:09:46Z</dcterms:created>
  <dcterms:modified xsi:type="dcterms:W3CDTF">2025-08-18T08:38:37Z</dcterms:modified>
</cp:coreProperties>
</file>